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4630400" cy="8229600"/>
  <p:notesSz cx="8229600" cy="14630400"/>
  <p:embeddedFontLst>
    <p:embeddedFont>
      <p:font typeface="Barlow"/>
      <p:regular r:id="rId43"/>
    </p:embeddedFont>
    <p:embeddedFont>
      <p:font typeface="Barlow"/>
      <p:regular r:id="rId44"/>
    </p:embeddedFont>
    <p:embeddedFont>
      <p:font typeface="Barlow"/>
      <p:regular r:id="rId45"/>
    </p:embeddedFont>
    <p:embeddedFont>
      <p:font typeface="Barlow"/>
      <p:regular r:id="rId46"/>
    </p:embeddedFont>
    <p:embeddedFont>
      <p:font typeface="Montserrat"/>
      <p:regular r:id="rId47"/>
    </p:embeddedFont>
    <p:embeddedFont>
      <p:font typeface="Montserrat"/>
      <p:regular r:id="rId48"/>
    </p:embeddedFont>
    <p:embeddedFont>
      <p:font typeface="Montserrat"/>
      <p:regular r:id="rId49"/>
    </p:embeddedFont>
    <p:embeddedFont>
      <p:font typeface="Montserrat"/>
      <p:regular r:id="rId5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openxmlformats.org/officeDocument/2006/relationships/font" Target="fonts/font1.fntdata"/><Relationship Id="rId44" Type="http://schemas.openxmlformats.org/officeDocument/2006/relationships/font" Target="fonts/font2.fntdata"/><Relationship Id="rId45" Type="http://schemas.openxmlformats.org/officeDocument/2006/relationships/font" Target="fonts/font3.fntdata"/><Relationship Id="rId46" Type="http://schemas.openxmlformats.org/officeDocument/2006/relationships/font" Target="fonts/font4.fntdata"/><Relationship Id="rId47" Type="http://schemas.openxmlformats.org/officeDocument/2006/relationships/font" Target="fonts/font5.fntdata"/><Relationship Id="rId48" Type="http://schemas.openxmlformats.org/officeDocument/2006/relationships/font" Target="fonts/font6.fntdata"/><Relationship Id="rId49" Type="http://schemas.openxmlformats.org/officeDocument/2006/relationships/font" Target="fonts/font7.fntdata"/><Relationship Id="rId5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2-1.png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3-1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4-1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5-1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6-1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7-1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8-1.png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9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0-1.png"/><Relationship Id="rId2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1-1.png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2-1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3-1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4-1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5-1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6-1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37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slideLayout" Target="../slideLayouts/slideLayout33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2252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数据库系统基础与实践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6015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欢迎来到数据库系统课程！本课程将带领大家深入了解数据库的基本概念、数据模型、系统架构以及实际应用。通过理论学习与实践操作相结合的方式，帮助大家掌握数据库系统的核心知识与技能。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4400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我们将从数据库系统概述开始，逐步探索数据模型、三级模式结构，并通过实验环节学习MySQL的安装与基本操作。希望这门课程能为大家未来的学习和工作打下坚实基础。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574405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751671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3128" y="5727859"/>
            <a:ext cx="281047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投稿人：Kunta Hsieh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67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数据模型的三要素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092762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76" y="269271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35072" y="2309336"/>
            <a:ext cx="25988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数据完整性约束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2795468"/>
            <a:ext cx="259889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确保数据的正确性和一致性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370540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412807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4295" y="385536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16993" y="3629382"/>
            <a:ext cx="25988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数据操作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115514"/>
            <a:ext cx="259889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对数据进行增删改查的方法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4690586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4732853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4295" y="517540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498913" y="4949428"/>
            <a:ext cx="21657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数据结构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5435560"/>
            <a:ext cx="21657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描述数据对象及其关系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242566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模型是对现实世界数据特征的抽象，由三个基本要素组成。数据结构是数据模型的基础，描述了数据对象的类型、内容、性质及数据对象之间的联系。数据操作定义了对数据的各种操作，包括查询、插入、删除和修改等。数据完整性约束则规定了数据必须满足的规则，保证数据的正确性、有效性和相容性。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65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47856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层次模型简介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77841"/>
            <a:ext cx="866537" cy="12901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759" y="3851077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基本结构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84759" y="4240173"/>
            <a:ext cx="119873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层次模型是最早的数据库模型之一，采用树形结构组织数据。在层次模型中，数据以父子层次关系存储，一个父节点可以有多个子节点，但每个子节点只能有一个父节点，形成一对多的关系。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68002"/>
            <a:ext cx="866537" cy="12901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4759" y="5141238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主要特点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84759" y="5530334"/>
            <a:ext cx="119873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层次模型具有结构简单、查询效率高的优点，特别适合表示一对多的关系。但它不能直接表示多对多关系，需要通过数据冗余来解决，这导致了数据一致性维护困难。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258163"/>
            <a:ext cx="866537" cy="12901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4759" y="643139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应用与局限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84759" y="6820495"/>
            <a:ext cx="119873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层次模型曾广泛应用于IBM的IMS系统，适合处理具有明确层次关系的数据。然而，其结构固定、灵活性差，难以适应复杂多变的数据关系，随着关系模型的兴起而逐渐被替代。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网状模型概述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227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基本结构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13434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网状模型是对层次模型的扩展，允许一个子节点有多个父节点，能够表示更复杂的数据关系。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9290" y="270218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400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数据组织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288678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数据以记录类型和集合类型组织，通过指针实现记录间的连接，形成网络结构。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67308" y="309282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46846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优缺点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170765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能表示多对多关系，查询效率高，但结构复杂，程序设计难度大，数据独立性较差。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6664" y="533084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48579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应用情况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34412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曾在CODASYL系统中应用，但因操作复杂，已逐渐被关系模型取代。</a:t>
            </a:r>
            <a:endParaRPr lang="en-US" sz="17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646" y="494020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3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状模型是数据库发展史上的重要阶段，它克服了层次模型不能直接表示多对多关系的局限，但其复杂的结构和操作方式使得数据库的使用和维护变得困难。尽管如此，网状模型的某些思想，如通过指针建立数据间的关联，在现代数据库技术中仍有体现。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20923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关系模型的基本概念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1550908"/>
            <a:ext cx="7627382" cy="1567458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31545" y="1724144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关系（Relation）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1545" y="2113240"/>
            <a:ext cx="7280910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关系模型中的关系对应现实世界中的一个实体集，在数据库中表现为一个二维表格。每个关系有一个关系名和一组属性，关系中的数据按行（元组）和列（属性）组织，是关系数据库的核心概念。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8309" y="3291602"/>
            <a:ext cx="7627382" cy="129016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31545" y="3464838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元组（Tuple）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1545" y="3853934"/>
            <a:ext cx="72809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元组是关系中的一行，代表关系所对应实体集中的一个实体。元组中的每个值对应一个属性，元组的集合构成了关系的内容。在关系模型中，元组的顺序没有意义，每个元组必须是唯一的。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8309" y="4754999"/>
            <a:ext cx="7627382" cy="129016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31545" y="4928235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属性（Attribute）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31545" y="5317331"/>
            <a:ext cx="72809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属性是关系的一列，表示实体的一个特性。每个属性都有一个名称和数据类型，定义了该列可以存储的数据种类。属性的集合构成了关系的模式，描述了关系的结构。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8309" y="6218396"/>
            <a:ext cx="7627382" cy="1290161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31545" y="6391632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域（Domain）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31545" y="6780728"/>
            <a:ext cx="72809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域是属性可取值的集合，定义了属性的取值范围和约束条件。域可以是基本数据类型（如整数、字符串），也可以是用户定义的类型，为数据提供了语义上的约束。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7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76468"/>
            <a:ext cx="5131356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关系模型的特点与优势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309" y="4329589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3734" y="4356497"/>
            <a:ext cx="30777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1841" y="4329589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结构简单清晰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1841" y="4767143"/>
            <a:ext cx="582596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关系模型采用二维表格结构表示数据，直观易懂，用户容易理解和使用。无论是数据的定义、查询还是操作，都可以通过简单的表格形式进行，降低了数据库使用的门槛。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712" y="4329589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478137" y="4356497"/>
            <a:ext cx="30777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46244" y="4329589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数据独立性强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46244" y="4767143"/>
            <a:ext cx="582596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关系模型将数据的逻辑结构与物理存储分离，用户只需关注数据的逻辑关系，而不必了解数据的物理存储细节。这种分离提高了数据的独立性，使得数据库结构的变更不会影响应用程序。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8309" y="6117193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23734" y="6144101"/>
            <a:ext cx="30777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1841" y="611719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数据操作灵活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1841" y="6554748"/>
            <a:ext cx="582596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关系模型基于关系代数和关系演算，提供了强大的查询语言SQL，支持复杂的数据操作和查询。用户可以通过简单的语句实现复杂的数据处理，大大提高了数据库的使用效率。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2712" y="6117193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478137" y="6144101"/>
            <a:ext cx="30777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46244" y="611719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完整性约束机制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46244" y="6554748"/>
            <a:ext cx="582596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关系模型提供了实体完整性、参照完整性和用户定义完整性等多种约束机制，确保数据的正确性和一致性。这些约束由DBMS自动维护，减轻了应用程序的负担。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92198"/>
            <a:ext cx="61339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SQL在关系模型中的应用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464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SQL的定义与特点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1921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SQL（Structured Query Language）是关系数据库的标准语言，用于定义、操作和控制关系数据库。它具有以下特点：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075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非过程化语言，只需描述做什么，不需指定如何做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2997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同时具备数据定义、操作和控制功能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95240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语法简单，接近自然语言，易于学习和使用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37483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已成为国际标准，被各大关系数据库系统广泛支持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26464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SQL的主要组成部分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21921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SQL语言主要包括以下几个部分：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376082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数据定义语言（DDL）：用于定义数据库对象，如CREATE、ALTER、DROP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52997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数据操作语言（DML）：用于操作数据，如SELECT、INSERT、UPDATE、DELETE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29911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数据控制语言（DCL）：用于控制数据访问权限，如GRANT、REVOKE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606825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事务控制语言（TCL）：用于管理事务，如COMMIT、ROLLBACK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27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现代数据模型概览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58722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9971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文档数据库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483304"/>
            <a:ext cx="41545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文档数据库如MongoDB以JSON或BSON格式存储数据，每条记录是一个文档，可包含嵌套结构。它适合处理半结构化数据，提供高度的灵活性和可扩展性，广泛应用于Web应用、日志存储等场景。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8" y="2158722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49971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图数据库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5483304"/>
            <a:ext cx="41546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图数据库如Neo4j专为处理高度关联的数据而设计，以节点和边表示数据及其关系。它在社交网络分析、推荐系统、知识图谱等需要复杂关系查询的场景中表现出色。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5" y="2158722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9971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NoSQL数据库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5483304"/>
            <a:ext cx="41545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NoSQL（Not Only SQL）数据库包括键值存储（Redis）、列族存储（Cassandra）等多种类型，它们通常具有高可扩展性、高性能和灵活的数据模型，适合处理大规模、高并发的数据应用。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92612"/>
            <a:ext cx="68408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数据库系统的三级模式结构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38588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698665" y="248114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160395" y="2255163"/>
            <a:ext cx="35709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外模式（External Schema）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2741295"/>
            <a:ext cx="49812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用户视图，描述用户所看到和使用的数据库局部内容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289340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412807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791539" y="385536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46025" y="3629382"/>
            <a:ext cx="42285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概念模式（Conceptual Schema）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115514"/>
            <a:ext cx="42285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全局视图，描述整个数据库的逻辑结构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4663559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4787027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84414" y="522958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31775" y="5003602"/>
            <a:ext cx="34821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内模式（Internal Schema）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5489734"/>
            <a:ext cx="433149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存储视图，描述数据在物理设备上的存储结构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6296739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系统的三级模式结构是数据库系统的重要特征，它实现了数据的物理独立性和逻辑独立性。外模式面向用户，提供个性化的数据视图；概念模式是数据库中全体数据的逻辑结构，是所有外模式的公共源；内模式则描述了数据的物理存储方式，与具体的存储设备和访问方法相关。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503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模式的概念与作用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模式的定义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190649"/>
            <a:ext cx="379368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模式是数据库中全体数据的逻辑结构和特征的描述，是数据库中全体数据的抽象。模式定义了数据的组织方式、数据项的名称和类型、数据间的关系以及数据的完整性约束等，但不涉及具体的数据内容。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模式与实例的区别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190649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模式是相对稳定的，一旦确定，在数据库的生命周期内一般不会频繁变动；而实例是模式在某一时刻的数据内容，会随着数据库操作不断变化。模式类似于类的定义，而实例则类似于类的对象。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模式的作用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190649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模式提供了数据库的蓝图，指导数据库的创建和使用。它帮助实现数据的共享和独立性，使得应用程序与数据的物理存储细节隔离，增强了数据库系统的灵活性和可维护性。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2429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外模式详解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0564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17397" y="233559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305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外模式的定义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791778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外模式也称为子模式或用户视图，是数据库用户能够看到和使用的局部数据的逻辑结构和特征的描述。它是数据库模式的外部级，是与某一应用有关的数据的逻辑表示。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30564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39435" y="233559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305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外模式的特点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2791778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一个数据库可以有多个外模式，同一个用户可以使用多个外模式，不同用户的外模式可以重叠。外模式通常只包含用户需要的数据子集，隐藏了用户不需要的数据，简化了用户对数据库的使用。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790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7397" y="570898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679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外模式的作用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165175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外模式提供了数据安全性保障，用户只能访问授权的数据；实现了数据共享，不同用户可以根据需要访问相同的数据；增强了数据独立性，应用程序只与外模式相关，不受概念模式变化的影响。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710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课程目标概览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5235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17397" y="268230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652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理论知识掌握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138488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了解数据库的基本概念、数据管理技术的发展历程，掌握数据模型的基本类型及三要素，理解数据库系统的三级模式结构，认识数据库系统的组成与体系结构。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65235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39435" y="268230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652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实践技能培养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138488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学习安装MySQL数据库管理系统，使用Navicat进行基本数据库操作，掌握基础SQL语句的编写与执行，能够独立完成简单的数据库创建与管理工作。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790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7397" y="570898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679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应用能力提升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16517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通过理论与实践相结合的学习方式，培养学生分析问题、解决问题的能力，为后续深入学习数据库技术及其应用奠定基础。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503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概念模式详解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概念模式的定义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190649"/>
            <a:ext cx="379368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概念模式是数据库中全体数据的逻辑结构和特征的描述，是所有用户的公共数据视图。它是数据库系统的核心，定义了数据库中存储的所有数据类型、数据项之间的联系、数据的语义以及数据的完整性约束。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概念模式的特点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190649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概念模式是唯一的，对应整个数据库的全局视图。它独立于具体的存储设备和访问方法，不涉及数据的物理存储细节，而是关注数据的逻辑结构和语义内容，是数据库设计的核心部分。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487942"/>
            <a:ext cx="4226838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704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概念模式的作用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190649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概念模式是所有外模式的基础，为外模式提供数据源；它是数据库管理员（DBA）进行数据库设计和管理的主要对象；同时也是实现数据独立性的关键，屏蔽了数据的物理存储细节。</a:t>
            </a:r>
            <a:endParaRPr 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449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内模式详解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263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485626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内模式的定义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312450"/>
            <a:ext cx="352282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内模式也称为存储模式，是数据库中数据物理存储方式的描述，是数据库在物理设备上的组织结构和存取方法。内模式处于数据库系统的最底层，直接与操作系统的文件系统相衔接。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8263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274409" y="485626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内模式的内容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312450"/>
            <a:ext cx="352282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内模式定义了数据的物理存储结构，包括记录的存储方式（如顺序、链接、索引等）、字段的存储方式、索引的组织方法、数据压缩技术以及数据加密方法等物理细节。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8263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17822" y="485626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482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内模式的作用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312450"/>
            <a:ext cx="352282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内模式实现了数据库的物理独立性，当数据的物理存储结构发生变化时，只需修改内模式与概念模式的映射，而不影响概念模式和外模式。内模式的设计直接影响数据库的性能和效率。</a:t>
            </a:r>
            <a:endParaRPr 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5083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两级映像与数据独立性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650802"/>
            <a:ext cx="1029057" cy="18614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6095" y="1856542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外模式/概念模式映像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96095" y="2318504"/>
            <a:ext cx="628959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外模式/概念模式映像定义了外模式与概念模式之间的对应关系，描述了如何从概念模式导出外模式。这种映像使得用户视图与全局逻辑视图之间建立了联系，实现了数据的逻辑独立性。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512225"/>
            <a:ext cx="1029057" cy="18614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6095" y="371796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概念模式/内模式映像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96095" y="4179927"/>
            <a:ext cx="628959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概念模式/内模式映像定义了概念模式与内模式之间的对应关系，描述了逻辑数据结构如何映射到物理存储结构。这种映像使得逻辑数据结构与物理存储结构分离，实现了数据的物理独立性。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373648"/>
            <a:ext cx="1029057" cy="2190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6095" y="557938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数据独立性的意义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96095" y="6041350"/>
            <a:ext cx="6289596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独立性是数据库系统的重要特征，它使得数据库结构的变化不会影响应用程序和用户视图。物理独立性使得物理存储的变更不影响逻辑结构，逻辑独立性使得概念模式的变更不影响外模式，大大提高了数据库系统的灵活性和可维护性。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34866"/>
            <a:ext cx="62707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数据库系统的组成：数据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0890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数据的定义与特点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2575203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数据是数据库系统的核心组成部分，是对现实世界客观事物的记录和描述。在数据库系统中，数据具有持久性、共享性、结构化和独立性等特点，是信息的载体和基础。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0890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数据的类型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2575203"/>
            <a:ext cx="327231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数据库系统中的数据可分为多种类型，包括结构化数据（如关系表中的数据）、半结构化数据（如XML、JSON文档）和非结构化数据（如文本、图像、音频、视频）等，不同类型的数据需要不同的管理方式。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435322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6518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数据的组织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138029"/>
            <a:ext cx="7194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数据在数据库中按照特定的数据模型组织，如关系模型、层次模型、网状模型等。数据的组织方式直接影响数据的存储效率、访问速度和操作复杂性，是数据库设计的重要考虑因素。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40274"/>
            <a:ext cx="62707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数据库系统的组成：硬件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27790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03609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服务器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522226"/>
            <a:ext cx="2325767" cy="346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服务器是运行数据库管理系统的专用计算机，需要具备强大的处理能力、大容量内存和高速I/O系统，以支持数据库的高效运行和并发访问。现代数据库系统通常采用集群架构，通过多台服务器协同工作提高性能和可靠性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227790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3036094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存储设备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3522226"/>
            <a:ext cx="2325886" cy="346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存储设备用于持久化存储数据库中的数据，包括硬盘驱动器（HDD）、固态驱动器（SSD）、存储区域网络（SAN）和网络附加存储（NAS）等。存储设备的性能、容量和可靠性直接影响数据库系统的整体表现。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227790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303609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网络设备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3522226"/>
            <a:ext cx="2325767" cy="346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网络设备连接数据库服务器与客户端，支持数据的传输和共享。在分布式数据库系统中，网络设备还负责连接不同的数据库节点，实现数据的分布式存储和处理。网络带宽和延迟是影响数据库性能的重要因素。</a:t>
            </a:r>
            <a:endParaRPr 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1046"/>
            <a:ext cx="62707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数据库系统的组成：软件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55250"/>
            <a:ext cx="32916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数据库管理系统（DBMS）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060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DBMS是数据库系统的核心软件，负责数据的存储、管理、访问和保护。它提供了数据定义、操作、控制和共享的功能，实现了数据的独立性、完整性和安全性。常见的DBMS包括MySQL、Oracle、SQL Server、PostgreSQL等。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0980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DBMS通常包含查询处理器、存储管理器、事务管理器、日志管理器和安全管理器等组件，共同协作完成数据库的各项功能。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29552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应用软件与工具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352806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围绕数据库系统，还有各种应用软件和工具，包括：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06967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数据库设计工具：如ER建模工具、数据库模式设计工具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49210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数据库管理工具：如Navicat、phpMyAdmin、SQL Developer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612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数据分析工具：如商业智能（BI）工具、数据挖掘工具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68368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数据集成工具：如ETL（提取、转换、加载）工具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610612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数据备份恢复工具：保障数据安全的专用软件</a:t>
            </a:r>
            <a:endParaRPr lang="en-US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9391"/>
            <a:ext cx="62707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数据库系统的组成：用户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985367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23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数据库管理员（DBA）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09949"/>
            <a:ext cx="415456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管理员负责数据库的规划、设计、实施和维护，确保数据库的正常运行、安全和性能优化。DBA的主要工作包括数据库安装配置、性能调优、安全管理、备份恢复、用户权限管理等，是数据库系统的核心管理者。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8" y="1985367"/>
            <a:ext cx="4154686" cy="2567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7798" y="4823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应用开发者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5309949"/>
            <a:ext cx="415468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应用开发者设计和开发使用数据库的应用程序，通过编程接口（如JDBC、ODBC）或ORM框架（如Hibernate、MyBatis）与数据库交互。他们需要了解数据库的结构和SQL语言，能够编写高效的数据库查询和操作代码。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5" y="1985367"/>
            <a:ext cx="4154567" cy="2567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823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终端用户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5309949"/>
            <a:ext cx="415456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终端用户是数据库应用的实际使用者，通过应用程序的用户界面间接使用数据库。他们通常不需要了解数据库的技术细节，只需通过简单的操作即可完成数据的查询和处理，是数据库系统服务的最终对象。</a:t>
            </a:r>
            <a:endParaRPr lang="en-US" sz="1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509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MySQL简介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1322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17397" y="216223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132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MySQL的定义与历史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618423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MySQL是一个开源的关系型数据库管理系统，由瑞典MySQL AB公司开发，现属于Oracle公司。自1995年首次发布以来，MySQL因其可靠性、性能和易用性而广受欢迎，成为全球最流行的开源数据库之一。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1322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39435" y="216223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132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MySQL的特点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2618423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MySQL具有开源免费、性能高效、可靠稳定、易于使用和跨平台等特点。它支持标准SQL语言，提供了丰富的API和连接器，能够与各种编程语言和平台无缝集成，适合各种规模的应用开发。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0568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7397" y="553563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056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MySQL的应用场景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991820"/>
            <a:ext cx="69233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MySQL广泛应用于Web应用、企业应用、电子商务、内容管理系统等领域。许多知名网站和应用如Facebook、Twitter、YouTube等都使用MySQL作为其数据库系统，证明了其在处理大规模数据和高并发访问方面的能力。</a:t>
            </a:r>
            <a:endParaRPr 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28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77791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安装MySQL的准备工作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4880967"/>
            <a:ext cx="4165402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8309" y="539543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系统要求检查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8309" y="5857399"/>
            <a:ext cx="4165402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在安装MySQL之前，需要确认计算机系统满足最低要求。对于Windows 10系统，建议至少有4GB内存、2GHz处理器和至少2GB的可用磁盘空间。同时，确保系统已安装最新的Windows更新，以避免兼容性问题。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32440" y="4572238"/>
            <a:ext cx="4165402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232440" y="5086707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下载安装包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32440" y="5548670"/>
            <a:ext cx="4165402" cy="197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访问MySQL官方网站（https://dev.mysql.com/downloads/），选择适合自己操作系统的MySQL安装包。对于Windows用户，推荐下载MySQL Installer，它包含了MySQL服务器、MySQL Workbench等组件，便于一次性完成安装。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706570" y="4263509"/>
            <a:ext cx="4165402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06570" y="477797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准备安装配置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06570" y="5239941"/>
            <a:ext cx="4165402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在安装前，考虑MySQL的安装路径、数据存储路径、端口设置（默认3306）以及初始密码等配置信息。如果计算机上已有其他数据库系统，需确保端口不冲突。同时，准备好管理员权限的账户，以便顺利完成安装。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02838"/>
            <a:ext cx="4276130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MySQL安装步骤详解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427470" y="1581150"/>
            <a:ext cx="22860" cy="5845493"/>
          </a:xfrm>
          <a:prstGeom prst="roundRect">
            <a:avLst>
              <a:gd name="adj" fmla="val 63975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587371" y="1935242"/>
            <a:ext cx="487442" cy="22860"/>
          </a:xfrm>
          <a:prstGeom prst="roundRect">
            <a:avLst>
              <a:gd name="adj" fmla="val 63975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1763911"/>
            <a:ext cx="365522" cy="365522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299240" y="1786354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39953" y="1743551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运行安装程序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239953" y="2108240"/>
            <a:ext cx="663213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双击下载的MySQL安装包，启动安装向导。如果出现用户账户控制提示，点击"是"允许程序进行更改。安装向导启动后，选择安装类型，对于初学者建议选择"Full"或"Developer Default"，以安装所有常用组件。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587371" y="3567232"/>
            <a:ext cx="487442" cy="22860"/>
          </a:xfrm>
          <a:prstGeom prst="roundRect">
            <a:avLst>
              <a:gd name="adj" fmla="val 639752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3395901"/>
            <a:ext cx="365522" cy="365522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99240" y="3418344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239953" y="3375541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检查要求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239953" y="3740229"/>
            <a:ext cx="663213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安装程序会自动检查系统是否满足安装要求，并列出所需的前置组件。如有缺失组件，可以点击"Execute"让安装程序自动安装这些组件，或手动安装后再继续MySQL的安装过程。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587371" y="4939189"/>
            <a:ext cx="487442" cy="22860"/>
          </a:xfrm>
          <a:prstGeom prst="roundRect">
            <a:avLst>
              <a:gd name="adj" fmla="val 639752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709" y="4767858"/>
            <a:ext cx="365522" cy="365522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99240" y="4790301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239953" y="4747498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配置服务器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239953" y="5112187"/>
            <a:ext cx="663213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服务器配置页面，选择服务器类型（如开发机、服务器等），设置MySQL服务的运行方式（如系统启动时自动启动），配置网络设置（如端口号），并设置root用户的密码。请务必记住设置的root密码，这是后续管理数据库的重要凭证。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587371" y="6571178"/>
            <a:ext cx="487442" cy="22860"/>
          </a:xfrm>
          <a:prstGeom prst="roundRect">
            <a:avLst>
              <a:gd name="adj" fmla="val 639752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4709" y="6399848"/>
            <a:ext cx="365522" cy="365522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299240" y="6422291"/>
            <a:ext cx="25646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7239953" y="6379488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完成安装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239953" y="6744176"/>
            <a:ext cx="663213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确认所有配置无误后，点击"Execute"开始安装过程。安装完成后，可以选择配置示例数据库和测试连接，确保MySQL服务正常运行。最后，点击"Finish"完成整个安装过程。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3450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数据库的基本概念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67213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数据（Data）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916454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数据是对客观事物的记录，是数据库中存储的基本对象。数据可以是文字、图像、音频、视频等多种形式，它们共同构成了我们需要管理的信息资源。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8" y="467213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430322"/>
            <a:ext cx="30969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数据库（Database, DB）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5916454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数据库是按照数据结构来组织、存储和管理数据的集合。它是一个长期存储在计算机内、有组织的、可共享的大量数据集合。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05" y="467213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430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数据库系统（DBS）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5916454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数据库系统是由数据库、数据库管理系统、应用程序和数据库管理员组成的集合体，它是一个完整的数据管理环境。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4271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启动和测试MySQL服务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4709" y="1819989"/>
            <a:ext cx="3710821" cy="3178731"/>
          </a:xfrm>
          <a:prstGeom prst="roundRect">
            <a:avLst>
              <a:gd name="adj" fmla="val 582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50449" y="2025729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通过服务管理启动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0449" y="2487692"/>
            <a:ext cx="3299341" cy="230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在Windows系统中，可以通过服务管理器启动MySQL服务。按下Win+R键，输入"services.msc"打开服务管理器，找到"MySQL"服务，右键选择"启动"或"重启"。也可以设置服务为"自动启动"，这样系统启动时MySQL服务会自动运行。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270" y="1819989"/>
            <a:ext cx="3710821" cy="3178731"/>
          </a:xfrm>
          <a:prstGeom prst="roundRect">
            <a:avLst>
              <a:gd name="adj" fmla="val 582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67010" y="2025729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通过命令行启动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67010" y="2487692"/>
            <a:ext cx="3299341" cy="230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打开命令提示符（CMD），以管理员身份运行，输入命令"net start mysql"启动MySQL服务。如需停止服务，可使用命令"net stop mysql"。通过命令行方式可以快速启动或停止服务，适合需要频繁操作的场景。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44709" y="5204460"/>
            <a:ext cx="7627382" cy="2190750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50449" y="5410200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测试MySQL连接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50449" y="5872163"/>
            <a:ext cx="721590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要测试MySQL是否正常运行，可以使用MySQL命令行客户端。在开始菜单中找到MySQL客户端程序，或在命令提示符中输入"mysql -u root -p"，然后输入安装时设置的root密码。如果能成功登录，显示MySQL欢迎信息，则表明MySQL服务运行正常。</a:t>
            </a: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9630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Navicat简介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2066806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7306" y="209514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27083" y="206680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Navicat的定义与功能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27083" y="2528768"/>
            <a:ext cx="3042047" cy="263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Navicat是一个强大的数据库管理和开发工具，支持多种数据库系统，包括MySQL、MariaDB、Oracle、SQL Server、PostgreSQL和SQLite。它提供了图形化界面，使数据库管理变得直观和高效，是数据库管理员和开发者的得力助手。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870" y="2066806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743867" y="209514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343644" y="206680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Navicat的主要特点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43644" y="2528768"/>
            <a:ext cx="3042047" cy="263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cat具有用户友好的界面、多数据库支持、数据可视化、数据同步、数据迁移、查询构建器、模型设计工具等特点。它支持数据库对象的创建和管理、SQL脚本执行、数据导入导出、数据备份恢复等多种操作，大大简化了数据库管理工作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8309" y="5600581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27306" y="562891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27083" y="5600581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Navicat的版本选择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27083" y="6062543"/>
            <a:ext cx="695860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Navicat有多个版本，包括Navicat Premium（支持所有数据库）、Navicat for MySQL（仅支持MySQL/MariaDB）等。对于初学者或主要使用MySQL的用户，可以选择Navicat for MySQL版本，它提供了管理MySQL所需的全部功能，且价格相对较低。</a:t>
            </a: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33663"/>
            <a:ext cx="5508308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安装Navicat并连接MySQL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615559"/>
            <a:ext cx="920710" cy="1960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5244" y="1799630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下载与安装Navicat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5244" y="2212896"/>
            <a:ext cx="6430447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访问Navicat官方网站，下载适合自己操作系统的Navicat版本。对于Windows用户，下载安装包后双击运行，按照安装向导的指引完成安装。Navicat提供试用版，可以在购买前先体验其功能。安装过程简单，通常只需几分钟即可完成。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575685"/>
            <a:ext cx="920710" cy="1960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5244" y="3759756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创建MySQL连接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5244" y="4173022"/>
            <a:ext cx="6430447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打开Navicat，点击左上角的"连接"按钮，选择"MySQL"。在弹出的连接属性窗口中，填写连接信息：连接名称（自定义）、主机名（localhost或服务器IP）、端口（默认3306）、用户名（root）和密码（安装MySQL时设置的密码）。可以点击"测试连接"按钮验证连接是否成功。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35811"/>
            <a:ext cx="920710" cy="1960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5244" y="5719882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浏览数据库对象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5244" y="6133148"/>
            <a:ext cx="6430447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连接成功后，在Navicat左侧的连接列表中会显示新建的连接。点击连接名称前的展开按钮，可以看到该MySQL服务器上的所有数据库。进一步展开数据库，可以浏览表、视图、函数、触发器等数据库对象，双击对象可以查看其详细信息或内容。</a:t>
            </a:r>
            <a:endParaRPr lang="en-US" sz="14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58441"/>
            <a:ext cx="5033963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使用Navicat创建数据库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58309" y="1740337"/>
            <a:ext cx="138113" cy="1002625"/>
          </a:xfrm>
          <a:prstGeom prst="roundRect">
            <a:avLst>
              <a:gd name="adj" fmla="val 12000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72647" y="174033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打开创建数据库对话框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72647" y="2153603"/>
            <a:ext cx="721304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在Navicat中，连接到MySQL服务器后，右键点击连接名称，从上下文菜单中选择"新建数据库"。这将打开创建数据库的对话框，在这里可以设置数据库的各种属性。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34534" y="2927032"/>
            <a:ext cx="138113" cy="1297305"/>
          </a:xfrm>
          <a:prstGeom prst="roundRect">
            <a:avLst>
              <a:gd name="adj" fmla="val 12000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448872" y="2927032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设置数据库属性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448872" y="3340298"/>
            <a:ext cx="693681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在创建数据库对话框中，输入数据库名称（如"student_db"），选择字符集（通常选择utf8mb4以支持完整的Unicode字符）和排序规则（如utf8mb4_general_ci）。可以根据需要设置其他高级选项，如表空间、数据文件路径等。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310759" y="4408408"/>
            <a:ext cx="138113" cy="1297305"/>
          </a:xfrm>
          <a:prstGeom prst="roundRect">
            <a:avLst>
              <a:gd name="adj" fmla="val 12000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725097" y="4408408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确认创建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725097" y="4821674"/>
            <a:ext cx="6660594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检查所有设置无误后，点击"确定"按钮创建数据库。创建成功后，新数据库将出现在连接的数据库列表中。此时，数据库已经准备好，可以开始创建表和其他数据库对象。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586984" y="5889784"/>
            <a:ext cx="138113" cy="1297305"/>
          </a:xfrm>
          <a:prstGeom prst="roundRect">
            <a:avLst>
              <a:gd name="adj" fmla="val 12000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5720" dist="2286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001322" y="5889784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查看SQL语句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001322" y="6303050"/>
            <a:ext cx="6384369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Navicat提供了查看操作对应SQL语句的功能。在创建数据库时，可以点击"SQL预览"按钮，查看实际执行的CREATE DATABASE语句。这有助于学习SQL语法，了解图形界面操作背后的数据库命令。</a:t>
            </a:r>
            <a:endParaRPr lang="en-US" sz="14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318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使用Navicat创建表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17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创建表的步骤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901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在Navicat中创建表的基本步骤如下：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318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在左侧导航栏中，展开数据库，右键点击"表"，选择"新建表"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4542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在表设计器中，添加字段并设置其属性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876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设置主键、索引、外键等约束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991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保存表结构，输入表名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2917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设置字段属性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4901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为每个字段设置以下属性：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0318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名称：字段的唯一标识符，如"id"、"name"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4542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类型：数据类型，如INT、VARCHAR、DATE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4876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长度：字段的最大长度，如VARCHAR(50)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2991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不是null：字段是否允许空值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7139" y="57215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默认值：字段的默认值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7139" y="614398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自动递增：是否自动增长（通常用于主键）</a:t>
            </a:r>
            <a:endParaRPr lang="en-US" sz="1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9608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创建学生表示例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1655326"/>
            <a:ext cx="3710821" cy="3508058"/>
          </a:xfrm>
          <a:prstGeom prst="roundRect">
            <a:avLst>
              <a:gd name="adj" fmla="val 528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64049" y="186106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表结构设计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4049" y="2323028"/>
            <a:ext cx="3299341" cy="230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按照实验要求，我们需要创建一个名为"students"的表，包含id、name、age、email四个字段。其中id为自增主键，name为学生姓名，age为年龄，email为唯一的电子邮件地址。这个表结构能够满足基本的学生信息管理需求。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870" y="1655326"/>
            <a:ext cx="3710821" cy="3508058"/>
          </a:xfrm>
          <a:prstGeom prst="roundRect">
            <a:avLst>
              <a:gd name="adj" fmla="val 528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80610" y="186106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使用Navicat创建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80610" y="2323028"/>
            <a:ext cx="3299341" cy="263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Navicat中，右键点击数据库名称下的"表"，选择"新建表"。在表设计器中添加四个字段，设置id为INT类型、自动递增、主键；name为VARCHAR(50)类型；age为INT类型；email为VARCHAR(100)类型，并设置为唯一键。最后保存表，命名为"students"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8309" y="5369123"/>
            <a:ext cx="7627382" cy="2190750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64049" y="557486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使用SQL创建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4049" y="6036826"/>
            <a:ext cx="721590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也可以通过SQL语句创建表。在Navicat中，点击"查询"按钮，输入SQL语句：CREATE TABLE students (id INT AUTO_INCREMENT PRIMARY KEY, name VARCHAR(50), age INT, email VARCHAR(100) UNIQUE);，然后执行该语句即可创建表。</a:t>
            </a:r>
            <a:endParaRPr lang="en-US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9747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使用Navicat插入数据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815465"/>
            <a:ext cx="1029057" cy="18614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6095" y="202120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打开表数据视图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96095" y="2483168"/>
            <a:ext cx="628959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在Navicat中，双击已创建的表名（如"students"），或右键点击表名选择"打开表"，进入表数据视图。在这个视图中，可以直接查看、编辑表中的数据，操作类似于电子表格软件。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76888"/>
            <a:ext cx="1029057" cy="18614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6095" y="388262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添加新记录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96095" y="4344591"/>
            <a:ext cx="628959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在表数据视图中，点击工具栏上的"添加记录"按钮，或按下Ctrl+N快捷键，开始添加新记录。在出现的空白行中，输入各字段的值。对于自增字段（如id），可以留空，系统会自动分配值。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38311"/>
            <a:ext cx="1029057" cy="18614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6095" y="5744051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保存数据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96095" y="6206014"/>
            <a:ext cx="628959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输入完所有字段的值后，按下Enter键或点击工具栏上的"提交"按钮，保存新记录。如果数据符合表的约束条件（如唯一性、非空等），记录将成功保存；否则，系统会显示错误信息，需要修正后重新提交。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1576"/>
            <a:ext cx="65832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数据库管理系统（DBMS）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219206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4357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定义与功能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2921913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数据库管理系统是一种操纵和管理数据库的大型软件，用于建立、使用和维护数据库。它对数据库进行统一管理和控制，以保证数据库的安全性和完整性。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219206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4357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主要特点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2921913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DBMS提供数据定义语言（DDL）和数据操作语言（DML），实现数据的共享，减少数据冗余，保证数据的一致性和完整性，提供数据独立性，并保障数据的安全性。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88612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3051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常见DBMS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791319"/>
            <a:ext cx="7194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市场上常见的DBMS包括关系型数据库如MySQL、Oracle、SQL Server，以及非关系型数据库如MongoDB、Redis等，它们各有特点和适用场景。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59631"/>
            <a:ext cx="501622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数据管理技术的发展历程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439614" y="1689616"/>
            <a:ext cx="22860" cy="5680353"/>
          </a:xfrm>
          <a:prstGeom prst="roundRect">
            <a:avLst>
              <a:gd name="adj" fmla="val 68240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611719" y="2067997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244650" y="1884521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02752" y="1908393"/>
            <a:ext cx="27360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06270" y="1862852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文件系统阶段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06270" y="2251948"/>
            <a:ext cx="656582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早期的数据管理主要依靠文件系统，每个应用程序维护自己的数据文件。这种方式存在数据冗余、独立性差、难以扩展等局限性，无法满足大规模数据管理的需求。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611719" y="3531394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650" y="3347918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02752" y="3371790"/>
            <a:ext cx="27360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306270" y="332624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层次与网状模型阶段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06270" y="3715345"/>
            <a:ext cx="656582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20世纪60年代，出现了层次模型和网状模型数据库。层次模型采用树形结构组织数据，而网状模型则允许多对多关系，但两者都存在结构复杂、操作不便的问题。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11719" y="4994791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650" y="4811316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02752" y="4835188"/>
            <a:ext cx="27360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306270" y="4789646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关系模型阶段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06270" y="5178743"/>
            <a:ext cx="656582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1970年，E.F. Codd提出关系模型，以二维表格形式表示数据，简化了数据结构，提高了数据独立性，成为主流数据库模型，奠定了现代数据库技术的基础。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611719" y="6458188"/>
            <a:ext cx="519946" cy="22860"/>
          </a:xfrm>
          <a:prstGeom prst="roundRect">
            <a:avLst>
              <a:gd name="adj" fmla="val 682400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4650" y="6274713"/>
            <a:ext cx="389930" cy="389930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302752" y="6298585"/>
            <a:ext cx="27360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306270" y="6253043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新型数据库技术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06270" y="6642140"/>
            <a:ext cx="6565821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近年来，随着大数据时代的到来，NoSQL、大数据处理技术、区块链等新型数据库技术不断涌现，为不同应用场景提供了多样化的数据管理解决方案。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9124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文件系统的局限性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1826300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7306" y="1854637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27083" y="1826300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数据冗余与不一致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27083" y="2288262"/>
            <a:ext cx="69586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文件系统中，同一数据可能在多个文件中重复存储，导致存储空间浪费，且当数据更新时，可能出现不同文件中的同一数据不一致的情况。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8309" y="3384113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27306" y="3412450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427083" y="338411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数据独立性差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27083" y="3846076"/>
            <a:ext cx="69586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文件系统中，数据的物理结构与应用程序紧密耦合，当数据存储结构需要变更时，相关的应用程序也需要相应修改，增加了系统维护的复杂性。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8309" y="4941927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27306" y="4970264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27083" y="4941927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难以实现数据共享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27083" y="5403890"/>
            <a:ext cx="69586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文件系统中的数据通常由特定应用程序管理，不同应用程序之间难以共享数据，限制了数据的综合利用和分析能力。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8309" y="6499741"/>
            <a:ext cx="463034" cy="46303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27306" y="652807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427083" y="6499741"/>
            <a:ext cx="29783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安全性与完整性保障不足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427083" y="6961703"/>
            <a:ext cx="69586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文件系统缺乏统一的安全控制机制，难以实现细粒度的访问权限管理，同时也缺少有效的数据完整性约束手段，容易导致数据错误或损坏。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031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数据建模概述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66794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1667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需求分析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2154079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数据建模的第一步是进行需求分析，了解用户对数据的需求和业务规则，明确系统要处理的数据类型、数据间的关系以及操作要求。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064073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06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概念建模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3550206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基于需求分析，创建概念模型，通常使用E-R图（实体-关系图）表示，描述实体、属性和实体间的关系，形成对现实世界的抽象表示。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4460200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4460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逻辑建模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4946333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将概念模型转换为特定数据模型（如关系模型）的逻辑结构，定义表、字段、键和约束等，形成可以被DBMS实现的数据库逻辑结构。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6203037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706916" y="62030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物理建模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6689169"/>
            <a:ext cx="61651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根据选定的DBMS和硬件环境，确定数据的物理存储结构和访问方法，包括索引设计、存储过程、触发器等，优化数据库性能。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96835"/>
            <a:ext cx="57098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E-R图（实体-关系图）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51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E-R图的基本元素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238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E-R图是概念建模的主要工具，由三种基本元素组成：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65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实体（Entity）：用矩形表示，如学生、课程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878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属性（Attribute）：用椭圆表示，如学号、姓名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5103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关系（Relationship）：用菱形表示，如选修、教授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551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关系的类型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412384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E-R图中的关系可分为三种类型：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665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一对一（1:1）：如学生与学生证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0878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一对多（1:N）：如班级与学生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5103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多对多（M:N）：如学生与课程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82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概念模型详解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045851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262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实体（Entity）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2748558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实体是客观存在并可相互区分的事物，在E-R模型中用矩形表示。实体可以是具体的物理对象（如学生、教师），也可以是抽象的概念（如课程、部门）。每个实体都有唯一的标识符和一组属性。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045851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2624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属性（Attribute）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2748558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属性是实体所具有的特性或性质，在E-R模型中用椭圆表示。属性可分为简单属性、复合属性、单值属性、多值属性、派生属性等类型。每个实体的属性集合描述了该实体的特征。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61967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4785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关系（Relationship）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964674"/>
            <a:ext cx="719423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关系表示不同实体之间的联系，在E-R模型中用菱形表示。关系具有类型（如一对一、一对多、多对多）和基数约束，描述了实体间的相互作用和依赖关系。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2025-03-06T08:55:39Z</dcterms:created>
  <dcterms:modified xsi:type="dcterms:W3CDTF">2025-03-06T08:55:39Z</dcterms:modified>
</cp:coreProperties>
</file>